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sldIdLst>
    <p:sldId id="259" r:id="rId2"/>
    <p:sldId id="260" r:id="rId3"/>
    <p:sldId id="263" r:id="rId4"/>
    <p:sldId id="262" r:id="rId5"/>
    <p:sldId id="264" r:id="rId6"/>
    <p:sldId id="268" r:id="rId7"/>
    <p:sldId id="265" r:id="rId8"/>
    <p:sldId id="266" r:id="rId9"/>
    <p:sldId id="267" r:id="rId10"/>
    <p:sldId id="269" r:id="rId11"/>
    <p:sldId id="270" r:id="rId12"/>
    <p:sldId id="274" r:id="rId13"/>
    <p:sldId id="271" r:id="rId14"/>
    <p:sldId id="275" r:id="rId15"/>
    <p:sldId id="272" r:id="rId16"/>
    <p:sldId id="273" r:id="rId17"/>
    <p:sldId id="276" r:id="rId18"/>
    <p:sldId id="277" r:id="rId19"/>
    <p:sldId id="279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1"/>
    </p:ext>
    <p:ext uri="{D31A062A-798A-4329-ABDD-BBA856620510}">
      <p14:defaultImageDpi xmlns=""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72" autoAdjust="0"/>
  </p:normalViewPr>
  <p:slideViewPr>
    <p:cSldViewPr>
      <p:cViewPr>
        <p:scale>
          <a:sx n="50" d="100"/>
          <a:sy n="50" d="100"/>
        </p:scale>
        <p:origin x="-1722" y="-396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32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907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2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1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52601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7200" y="381002"/>
            <a:ext cx="8229600" cy="761999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the Project Really Late?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87948" y="6070600"/>
            <a:ext cx="5046452" cy="508000"/>
          </a:xfrm>
        </p:spPr>
        <p:txBody>
          <a:bodyPr>
            <a:noAutofit/>
          </a:bodyPr>
          <a:lstStyle/>
          <a:p>
            <a:pPr algn="r"/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858672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 Tony Welsh, MA,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MSc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8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0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Our estimate of project completion is just that, an estimate, and actual project completion is commonly assumed to be somewhere in a range of dates spread symmetrically around that estimate.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But wait!  It is much worse than that!  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But wait!  It is much worse than that!  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If the above were true, projects would be late only about half the time, and half the time they would be early.   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Maybe the deterministic estimate is not in the center of the likely range.  Maybe it is not even within the range.  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229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Maybe the deterministic estimate is not in the center of the likely range.  Maybe it is not even within the range.  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other words, maybe the estimate is 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biased</a:t>
            </a:r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 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are about to see that this is in fact the case for most project networks.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are about to see that this is in fact the case for most project networks.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are about to meet Merge Bias.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Consider a task which has just two predecessors which run in parallel.  Suppose that each could take anything from 1 to 6 days with equal probability.   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 suppose further that they will not take fractions of a day.   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can  simulate this with a pair of dice.  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can  simulate this with a pair of dice.  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expected value of one throw is 3.5, but what is the expected value of the best of two throws?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733800"/>
            <a:ext cx="8229600" cy="2392364"/>
          </a:xfrm>
        </p:spPr>
        <p:txBody>
          <a:bodyPr vert="horz"/>
          <a:lstStyle/>
          <a:p>
            <a:pPr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(Robert Burns, 1759 – 1796)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209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best laid plans o’ mice an’ men gang aft a-gley. 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Consider all possible outcomes: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2" y="2438402"/>
          <a:ext cx="6629399" cy="3925824"/>
        </p:xfrm>
        <a:graphic>
          <a:graphicData uri="http://schemas.openxmlformats.org/drawingml/2006/table">
            <a:tbl>
              <a:tblPr/>
              <a:tblGrid>
                <a:gridCol w="947057"/>
                <a:gridCol w="947057"/>
                <a:gridCol w="947057"/>
                <a:gridCol w="947057"/>
                <a:gridCol w="947057"/>
                <a:gridCol w="947057"/>
                <a:gridCol w="947057"/>
              </a:tblGrid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3200" dirty="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3200" dirty="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3200" dirty="0">
                        <a:solidFill>
                          <a:schemeClr val="bg1"/>
                        </a:solidFill>
                        <a:latin typeface="Calibri" pitchFamily="34" charset="0"/>
                        <a:ea typeface="SimSu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810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Anything that can go wrong will go wrong. </a:t>
            </a:r>
          </a:p>
          <a:p>
            <a:endParaRPr lang="en-US" sz="5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(Murphy was a pessimist.)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If there are many things which could go wrong then at least one of them will.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810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trike="sngStrike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Anything that can go wrong will go wrong.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sz="5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If there are </a:t>
            </a:r>
            <a:r>
              <a:rPr lang="en-US" sz="5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many things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which can go wrong then </a:t>
            </a:r>
            <a:r>
              <a:rPr lang="en-US" sz="5400" b="1" strike="sngStrike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at least one of them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probably will go wrong.</a:t>
            </a:r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820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Projects are generally more complicated than the two parallel  tasks discussed before, and we cannot in general analyze the effects of uncertainty.   So we simulate them.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What is Monte  Carlo simulation?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the context of a project network, Monte Carlo simulation:</a:t>
            </a:r>
          </a:p>
          <a:p>
            <a:pPr lvl="0"/>
            <a:endParaRPr lang="en-US" sz="3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Takes a sample from the user-defined distribution for each task duration;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Does a time analysis based on these sampled durations;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Stores the results of this time analysis (maybe in a summary form like a histogram);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Repeats steps 1 through 3 several hundred or thousand times.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8077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 the end of this process one has histograms representing the probability distributions of any calculated result of interest, which generally includes:</a:t>
            </a:r>
          </a:p>
          <a:p>
            <a:endParaRPr lang="en-US" sz="4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Early and late start and finish dates for all tasks;</a:t>
            </a:r>
          </a:p>
          <a:p>
            <a:pPr lvl="0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Free and total floats for all tasks;</a:t>
            </a:r>
          </a:p>
          <a:p>
            <a:pPr lvl="0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Costs for all tasks.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That was a very simple example, but note that:</a:t>
            </a:r>
          </a:p>
          <a:p>
            <a:endParaRPr lang="en-US" sz="3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Merge bias builds up throughout the length of the project</a:t>
            </a:r>
          </a:p>
          <a:p>
            <a:endParaRPr lang="en-US" sz="3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There is no countervailing feature which tends to bias it the other way</a:t>
            </a:r>
          </a:p>
          <a:p>
            <a:endParaRPr lang="en-US" sz="3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Hence </a:t>
            </a:r>
            <a:r>
              <a:rPr lang="en-US" sz="36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</a:t>
            </a:r>
            <a:r>
              <a:rPr lang="en-US" sz="36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might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meet our </a:t>
            </a:r>
            <a:r>
              <a:rPr lang="en-US" sz="36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early </a:t>
            </a:r>
            <a:r>
              <a:rPr lang="en-US" sz="36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milestones,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but become progressively later on  subsequent milestones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2286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So, we should: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Stop beating ourselves up about late projects; and</a:t>
            </a:r>
          </a:p>
          <a:p>
            <a:pPr marL="342900" indent="-342900">
              <a:buAutoNum type="arabicPeriod"/>
            </a:pPr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Educate our stakeholders.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28800"/>
            <a:ext cx="33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Questions?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1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all hear about how most projects are late, but late compared to what? 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planned project completion date is just a forecast.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1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all hear about how most projects are late, but late compared to what? 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505200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planned project completion date is just a forecast. 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676400"/>
            <a:ext cx="792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Perhaps our projects are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not “late.”  </a:t>
            </a:r>
          </a:p>
          <a:p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Perhaps our expectations are not reasonable.  </a:t>
            </a:r>
          </a:p>
          <a:p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1" y="228600"/>
            <a:ext cx="80772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“Late chaotic projects are likely to be much later than the project manager thinks -- project completion isn’t three weeks away, it’s six months away. ….…, but that’s not a result of Brooks’ Law. It’s a result of underestimating the project in the first place." </a:t>
            </a:r>
          </a:p>
          <a:p>
            <a:endParaRPr lang="en-US" sz="3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(Steve McConnell, “Brooks' Law Repealed," IEEE Software, vol. 16, no. 6, Nov/Dec, 1999.)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One reason this might be so is Merge Bias.</a:t>
            </a:r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096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“In these matters the only certainty is that nothing is certain.”  </a:t>
            </a:r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(Pliny the Elder)</a:t>
            </a:r>
          </a:p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“In these matters the only certainty is that nothing is certain.”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(Pliny the Elder, 23 to 79 AD, Roman Naturalist.)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"Prediction is very difficult, especially if it's about the future."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(Nils Bohr, 1885 to 1962)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09600"/>
            <a:ext cx="8153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“In these matters the only certainty is that nothing is certain.”  </a:t>
            </a:r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(Pliny the Elder)</a:t>
            </a:r>
          </a:p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5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"Prediction is very difficult, especially if it's about the future."</a:t>
            </a:r>
            <a:r>
              <a:rPr lang="en-US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(Nils Bohr)</a:t>
            </a:r>
          </a:p>
          <a:p>
            <a:endParaRPr lang="en-US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1331</Words>
  <Application>Microsoft Office PowerPoint</Application>
  <PresentationFormat>On-screen Show (4:3)</PresentationFormat>
  <Paragraphs>148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Project Status Report</vt:lpstr>
      <vt:lpstr>Was the Project Really Late?</vt:lpstr>
      <vt:lpstr>The best laid plans o’ mice an’ men gang aft a-gley.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2011-09-26T15:07:20Z</dcterms:created>
  <dcterms:modified xsi:type="dcterms:W3CDTF">2012-01-16T16:06:16Z</dcterms:modified>
</cp:coreProperties>
</file>